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68" r:id="rId4"/>
    <p:sldId id="258" r:id="rId5"/>
    <p:sldId id="267" r:id="rId6"/>
    <p:sldId id="259" r:id="rId7"/>
    <p:sldId id="260" r:id="rId8"/>
    <p:sldId id="261" r:id="rId9"/>
    <p:sldId id="262" r:id="rId10"/>
    <p:sldId id="263" r:id="rId11"/>
    <p:sldId id="264" r:id="rId12"/>
    <p:sldId id="270" r:id="rId13"/>
    <p:sldId id="269" r:id="rId14"/>
    <p:sldId id="271" r:id="rId15"/>
    <p:sldId id="265" r:id="rId16"/>
    <p:sldId id="266" r:id="rId17"/>
    <p:sldId id="276" r:id="rId18"/>
    <p:sldId id="275" r:id="rId19"/>
    <p:sldId id="273" r:id="rId20"/>
    <p:sldId id="274" r:id="rId21"/>
    <p:sldId id="272" r:id="rId22"/>
    <p:sldId id="282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4FEA3-EE96-48E2-ADE0-984E312BC31E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59C80-95AF-4574-8CBB-7DD11F08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663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Calculated by the</a:t>
            </a:r>
            <a:r>
              <a:rPr lang="en-US" baseline="0" dirty="0" smtClean="0"/>
              <a:t> line ratio between two </a:t>
            </a:r>
            <a:r>
              <a:rPr lang="en-US" baseline="0" smtClean="0"/>
              <a:t>reddening-corrected Sulphur </a:t>
            </a:r>
            <a:r>
              <a:rPr lang="en-US" baseline="0" dirty="0" smtClean="0"/>
              <a:t>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59C80-95AF-4574-8CBB-7DD11F08833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171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Upper right</a:t>
            </a:r>
            <a:r>
              <a:rPr lang="en-US" baseline="0" dirty="0" smtClean="0"/>
              <a:t> hand corner is empty because the feedback pressures set an upper limit to the SFR.  More feedback less SF.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59C80-95AF-4574-8CBB-7DD11F0883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61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Wind pressures</a:t>
            </a:r>
            <a:r>
              <a:rPr lang="en-US" baseline="0" dirty="0" smtClean="0"/>
              <a:t> from the measured radius not from the calculated by stellar pop.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59C80-95AF-4574-8CBB-7DD11F08833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663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735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8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230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93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16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68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3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12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31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8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42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AA95DB7-F1A1-46EE-8694-BDCFCCC03F91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97ED76B-DCAD-4CF7-A902-9EBC6193BBB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51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yuribeletskyphoto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Feedback from massive stars at low metallicities: MUSE observations of N44 and N180 in the Large </a:t>
            </a:r>
            <a:r>
              <a:rPr lang="en-US" dirty="0" err="1" smtClean="0"/>
              <a:t>Magellanic</a:t>
            </a:r>
            <a:r>
              <a:rPr lang="en-US" dirty="0" smtClean="0"/>
              <a:t> Cloud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29767" y="4638441"/>
            <a:ext cx="4098878" cy="2106431"/>
          </a:xfrm>
        </p:spPr>
        <p:txBody>
          <a:bodyPr>
            <a:normAutofit/>
          </a:bodyPr>
          <a:lstStyle/>
          <a:p>
            <a:r>
              <a:rPr lang="en-US" dirty="0" smtClean="0"/>
              <a:t>A.F. McLeod, J.E. Dale, C.J. Evans, et. al.</a:t>
            </a:r>
          </a:p>
          <a:p>
            <a:endParaRPr lang="en-US" dirty="0"/>
          </a:p>
          <a:p>
            <a:r>
              <a:rPr lang="en-US" dirty="0" smtClean="0"/>
              <a:t>Journal Club</a:t>
            </a:r>
          </a:p>
          <a:p>
            <a:r>
              <a:rPr lang="en-US" dirty="0" smtClean="0"/>
              <a:t>October 26, 2018</a:t>
            </a:r>
          </a:p>
          <a:p>
            <a:r>
              <a:rPr lang="en-US" dirty="0" smtClean="0"/>
              <a:t>Grace Olivier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5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Motivations &amp;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91891" cy="4351338"/>
          </a:xfrm>
        </p:spPr>
        <p:txBody>
          <a:bodyPr/>
          <a:lstStyle/>
          <a:p>
            <a:r>
              <a:rPr lang="en-US" dirty="0" smtClean="0"/>
              <a:t>Massive stars change their environment significantly.</a:t>
            </a:r>
          </a:p>
          <a:p>
            <a:pPr lvl="1"/>
            <a:r>
              <a:rPr lang="en-US" dirty="0" smtClean="0"/>
              <a:t>Outflows</a:t>
            </a:r>
          </a:p>
          <a:p>
            <a:pPr lvl="1"/>
            <a:r>
              <a:rPr lang="en-US" dirty="0" smtClean="0"/>
              <a:t>Winds</a:t>
            </a:r>
          </a:p>
          <a:p>
            <a:pPr lvl="1"/>
            <a:r>
              <a:rPr lang="en-US" dirty="0" smtClean="0"/>
              <a:t>Ionizing radiation</a:t>
            </a:r>
          </a:p>
          <a:p>
            <a:pPr lvl="1"/>
            <a:r>
              <a:rPr lang="en-US" dirty="0" smtClean="0"/>
              <a:t>Supernovae</a:t>
            </a:r>
          </a:p>
          <a:p>
            <a:r>
              <a:rPr lang="en-US" dirty="0" smtClean="0"/>
              <a:t>Galaxy formation and evolution simulations have trouble recreating realistic galaxies.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528" y="1362685"/>
            <a:ext cx="4827272" cy="48142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26528" y="6176963"/>
            <a:ext cx="4616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Phil Hopkins’ Research Group</a:t>
            </a:r>
          </a:p>
          <a:p>
            <a:r>
              <a:rPr lang="en-US" dirty="0" smtClean="0"/>
              <a:t>Romeo </a:t>
            </a:r>
            <a:r>
              <a:rPr lang="en-US" dirty="0"/>
              <a:t>(m12 ELVIS Local Group analogue)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89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Motivations &amp;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844143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Growing number of studies focusing on feedback in the last two decades.</a:t>
            </a:r>
          </a:p>
          <a:p>
            <a:pPr lvl="1"/>
            <a:r>
              <a:rPr lang="en-US" dirty="0" smtClean="0"/>
              <a:t>Lopez et al. 2011</a:t>
            </a:r>
          </a:p>
          <a:p>
            <a:pPr lvl="1"/>
            <a:r>
              <a:rPr lang="en-US" dirty="0" smtClean="0"/>
              <a:t>Lopez et al. 2014</a:t>
            </a:r>
          </a:p>
          <a:p>
            <a:pPr lvl="1"/>
            <a:r>
              <a:rPr lang="en-US" dirty="0" smtClean="0"/>
              <a:t>Many more</a:t>
            </a:r>
          </a:p>
          <a:p>
            <a:r>
              <a:rPr lang="en-US" dirty="0" smtClean="0"/>
              <a:t>Feedback mechanisms:</a:t>
            </a:r>
          </a:p>
          <a:p>
            <a:pPr lvl="1"/>
            <a:r>
              <a:rPr lang="en-US" dirty="0" smtClean="0"/>
              <a:t>Direct radiation</a:t>
            </a:r>
          </a:p>
          <a:p>
            <a:pPr lvl="1"/>
            <a:r>
              <a:rPr lang="en-US" dirty="0" smtClean="0"/>
              <a:t>Dust-processed radiation</a:t>
            </a:r>
          </a:p>
          <a:p>
            <a:pPr lvl="1"/>
            <a:r>
              <a:rPr lang="en-US" dirty="0" smtClean="0"/>
              <a:t>Ionized gas</a:t>
            </a:r>
          </a:p>
          <a:p>
            <a:pPr lvl="1"/>
            <a:r>
              <a:rPr lang="en-US" dirty="0" smtClean="0"/>
              <a:t>Stellar winds</a:t>
            </a:r>
            <a:endParaRPr lang="en-US" dirty="0"/>
          </a:p>
        </p:txBody>
      </p:sp>
      <p:pic>
        <p:nvPicPr>
          <p:cNvPr id="2050" name="Picture 2" descr="http://iopscience.iop.org/0004-637X/795/2/121/downloadHRFigure/figure/apj502365f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343" y="1543412"/>
            <a:ext cx="5949166" cy="531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60271" y="6426926"/>
            <a:ext cx="2121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Lopez et al.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7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MUSE – Multi Unit Spectroscopic Explorer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599" cy="1919867"/>
          </a:xfrm>
        </p:spPr>
        <p:txBody>
          <a:bodyPr>
            <a:normAutofit/>
          </a:bodyPr>
          <a:lstStyle/>
          <a:p>
            <a:r>
              <a:rPr lang="en-US" dirty="0" smtClean="0"/>
              <a:t>Mounted on the VLT</a:t>
            </a:r>
          </a:p>
          <a:p>
            <a:r>
              <a:rPr lang="en-US" dirty="0" smtClean="0"/>
              <a:t>Pixel scale of 0.2 </a:t>
            </a:r>
            <a:r>
              <a:rPr lang="en-US" dirty="0" err="1" smtClean="0"/>
              <a:t>arcsec</a:t>
            </a:r>
            <a:r>
              <a:rPr lang="en-US" dirty="0" smtClean="0"/>
              <a:t>/pixel</a:t>
            </a:r>
          </a:p>
          <a:p>
            <a:r>
              <a:rPr lang="en-US" dirty="0" smtClean="0"/>
              <a:t>Resolving power of 1770 to 3590 over range of 4750 A – 9350 A.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3775"/>
            <a:ext cx="12192000" cy="33242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5131" y="6361611"/>
            <a:ext cx="2351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b="1" dirty="0" err="1">
                <a:solidFill>
                  <a:schemeClr val="bg1"/>
                </a:solidFill>
              </a:rPr>
              <a:t>Credit:</a:t>
            </a:r>
            <a:r>
              <a:rPr lang="en-US" dirty="0" err="1">
                <a:solidFill>
                  <a:schemeClr val="bg1"/>
                </a:solidFill>
              </a:rPr>
              <a:t>ESO</a:t>
            </a:r>
            <a:r>
              <a:rPr lang="en-US" dirty="0">
                <a:solidFill>
                  <a:schemeClr val="bg1"/>
                </a:solidFill>
              </a:rPr>
              <a:t>/</a:t>
            </a:r>
            <a:r>
              <a:rPr lang="en-US" dirty="0">
                <a:solidFill>
                  <a:schemeClr val="bg1"/>
                </a:solidFill>
                <a:hlinkClick r:id="rId3"/>
              </a:rPr>
              <a:t>Y. </a:t>
            </a:r>
            <a:r>
              <a:rPr lang="en-US" dirty="0" err="1">
                <a:solidFill>
                  <a:schemeClr val="bg1"/>
                </a:solidFill>
                <a:hlinkClick r:id="rId3"/>
              </a:rPr>
              <a:t>Beletsky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81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N44 &amp; N180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47" y="1027906"/>
            <a:ext cx="7020656" cy="56823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1" y="1587001"/>
            <a:ext cx="6145260" cy="512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8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O-star Census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2649583" cy="4351338"/>
          </a:xfrm>
        </p:spPr>
        <p:txBody>
          <a:bodyPr/>
          <a:lstStyle/>
          <a:p>
            <a:r>
              <a:rPr lang="en-US" dirty="0" smtClean="0"/>
              <a:t>10 new O-stars</a:t>
            </a:r>
          </a:p>
          <a:p>
            <a:pPr lvl="1"/>
            <a:r>
              <a:rPr lang="en-US" dirty="0" smtClean="0"/>
              <a:t>5 per region</a:t>
            </a:r>
          </a:p>
          <a:p>
            <a:r>
              <a:rPr lang="en-US" dirty="0" smtClean="0"/>
              <a:t>Reclassified 1 previously identified O star as a B star for each region.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3" y="1489166"/>
            <a:ext cx="4561604" cy="40952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953" y="1489166"/>
            <a:ext cx="4561605" cy="40952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41371" y="5904411"/>
            <a:ext cx="229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N44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673737" y="5904411"/>
            <a:ext cx="1515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N180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26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624" y="795761"/>
            <a:ext cx="8070376" cy="64563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Metallicity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499"/>
            <a:ext cx="3420291" cy="4351338"/>
          </a:xfrm>
        </p:spPr>
        <p:txBody>
          <a:bodyPr/>
          <a:lstStyle/>
          <a:p>
            <a:r>
              <a:rPr lang="en-US" dirty="0" smtClean="0"/>
              <a:t>Use strong-line method to calculate the oxygen abundances.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00846" y="6332118"/>
            <a:ext cx="229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N44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930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 Pressures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radiation pressure</a:t>
            </a:r>
          </a:p>
          <a:p>
            <a:r>
              <a:rPr lang="en-US" dirty="0" smtClean="0"/>
              <a:t>Ionized gas pressure</a:t>
            </a:r>
          </a:p>
          <a:p>
            <a:r>
              <a:rPr lang="en-US" dirty="0" smtClean="0"/>
              <a:t>Stellar wind pressure</a:t>
            </a:r>
          </a:p>
          <a:p>
            <a:r>
              <a:rPr lang="en-US" i="1" dirty="0" smtClean="0"/>
              <a:t>No</a:t>
            </a:r>
            <a:r>
              <a:rPr lang="en-US" dirty="0" smtClean="0"/>
              <a:t> dust-processed radiation pressure</a:t>
            </a:r>
          </a:p>
          <a:p>
            <a:pPr lvl="1"/>
            <a:r>
              <a:rPr lang="en-US" dirty="0" smtClean="0"/>
              <a:t>They have no IR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15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Radiation Pressure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327469" cy="4351338"/>
              </a:xfrm>
            </p:spPr>
            <p:txBody>
              <a:bodyPr/>
              <a:lstStyle/>
              <a:p>
                <a:r>
                  <a:rPr lang="en-US" dirty="0" smtClean="0"/>
                  <a:t>Radiation pressure force integrated at the ionization front.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𝑑𝑖𝑟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0,∗</m:t>
                            </m:r>
                          </m:sub>
                        </m:sSub>
                        <m:d>
                          <m:dPr>
                            <m:begChr m:val="⟨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Here they assume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en-US" dirty="0" smtClean="0"/>
                  <a:t>eV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327469" cy="4351338"/>
              </a:xfrm>
              <a:blipFill>
                <a:blip r:embed="rId2"/>
                <a:stretch>
                  <a:fillRect l="-687" t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740" y="1690688"/>
            <a:ext cx="6145260" cy="51232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66606" y="5941451"/>
            <a:ext cx="229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N44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85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Ionized Gas Pressure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961709" cy="4351338"/>
              </a:xfrm>
            </p:spPr>
            <p:txBody>
              <a:bodyPr/>
              <a:lstStyle/>
              <a:p>
                <a:r>
                  <a:rPr lang="en-US" dirty="0" smtClean="0"/>
                  <a:t>Pressure of an ideal gas at 10</a:t>
                </a:r>
                <a:r>
                  <a:rPr lang="en-US" baseline="30000" dirty="0" smtClean="0"/>
                  <a:t>4</a:t>
                </a:r>
                <a:r>
                  <a:rPr lang="en-US" dirty="0" smtClean="0"/>
                  <a:t> K.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𝑖𝑜𝑛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𝐻𝑒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961709" cy="4351338"/>
              </a:xfrm>
              <a:blipFill>
                <a:blip r:embed="rId3"/>
                <a:stretch>
                  <a:fillRect l="-738" t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09" y="1458786"/>
            <a:ext cx="5849158" cy="50850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80114" y="5991051"/>
            <a:ext cx="229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N180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22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Stellar Wind Pressure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2 methods:</a:t>
                </a:r>
              </a:p>
              <a:p>
                <a:pPr lvl="1"/>
                <a:r>
                  <a:rPr lang="en-US" dirty="0" smtClean="0"/>
                  <a:t>Measure pressure from radius according to wind driven bubbles, L</a:t>
                </a:r>
                <a:r>
                  <a:rPr lang="en-US" baseline="-25000" dirty="0" smtClean="0"/>
                  <a:t>W</a:t>
                </a:r>
              </a:p>
              <a:p>
                <a:pPr lvl="1"/>
                <a:r>
                  <a:rPr lang="en-US" dirty="0" smtClean="0"/>
                  <a:t>Measure pressure from the wind luminosities of the stars driving the regions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13" t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77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Formation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91891" cy="4351338"/>
          </a:xfrm>
        </p:spPr>
        <p:txBody>
          <a:bodyPr/>
          <a:lstStyle/>
          <a:p>
            <a:r>
              <a:rPr lang="en-US" dirty="0" smtClean="0"/>
              <a:t>Use the </a:t>
            </a:r>
            <a:r>
              <a:rPr lang="en-US" dirty="0" err="1" smtClean="0"/>
              <a:t>Kennicutt</a:t>
            </a:r>
            <a:r>
              <a:rPr lang="en-US" dirty="0" smtClean="0"/>
              <a:t> (1998) relation to calculate the SFR for each region.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754" y="1378132"/>
            <a:ext cx="6888480" cy="51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71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Driving the Dynamics?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00897" cy="4351338"/>
          </a:xfrm>
        </p:spPr>
        <p:txBody>
          <a:bodyPr/>
          <a:lstStyle/>
          <a:p>
            <a:r>
              <a:rPr lang="en-US" dirty="0" smtClean="0"/>
              <a:t>They find that ionized gas pressures generally drive the regions.</a:t>
            </a:r>
          </a:p>
          <a:p>
            <a:r>
              <a:rPr lang="en-US" dirty="0" smtClean="0"/>
              <a:t>Direct radiation pressure is small.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097" y="1548742"/>
            <a:ext cx="6679473" cy="500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8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 Comparison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745182" cy="4351338"/>
              </a:xfrm>
            </p:spPr>
            <p:txBody>
              <a:bodyPr/>
              <a:lstStyle/>
              <a:p>
                <a:r>
                  <a:rPr lang="en-US" dirty="0" smtClean="0"/>
                  <a:t>They compare the wind luminosities for each region.</a:t>
                </a:r>
              </a:p>
              <a:p>
                <a:r>
                  <a:rPr lang="en-US" dirty="0" smtClean="0"/>
                  <a:t>L</a:t>
                </a:r>
                <a:r>
                  <a:rPr lang="en-US" baseline="-25000" dirty="0" smtClean="0"/>
                  <a:t>W</a:t>
                </a:r>
                <a:r>
                  <a:rPr lang="en-US" dirty="0" smtClean="0"/>
                  <a:t> &gt; L</a:t>
                </a:r>
                <a:r>
                  <a:rPr lang="en-US" baseline="-25000" dirty="0" smtClean="0"/>
                  <a:t>W,*</a:t>
                </a:r>
                <a:r>
                  <a:rPr lang="en-US" dirty="0" smtClean="0"/>
                  <a:t>: other processes are driving the region.</a:t>
                </a:r>
              </a:p>
              <a:p>
                <a:r>
                  <a:rPr lang="en-US" dirty="0" smtClean="0"/>
                  <a:t>L</a:t>
                </a:r>
                <a:r>
                  <a:rPr lang="en-US" baseline="-25000" dirty="0" smtClean="0"/>
                  <a:t>W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US" dirty="0" smtClean="0"/>
                  <a:t> L</a:t>
                </a:r>
                <a:r>
                  <a:rPr lang="en-US" baseline="-25000" dirty="0" smtClean="0"/>
                  <a:t>W,*</a:t>
                </a:r>
                <a:r>
                  <a:rPr lang="en-US" dirty="0" smtClean="0"/>
                  <a:t>: winds are powering these regions.</a:t>
                </a:r>
              </a:p>
              <a:p>
                <a:r>
                  <a:rPr lang="en-US" dirty="0" smtClean="0"/>
                  <a:t>L</a:t>
                </a:r>
                <a:r>
                  <a:rPr lang="en-US" baseline="-25000" dirty="0" smtClean="0"/>
                  <a:t>W</a:t>
                </a:r>
                <a:r>
                  <a:rPr lang="en-US" dirty="0" smtClean="0"/>
                  <a:t> &lt; L</a:t>
                </a:r>
                <a:r>
                  <a:rPr lang="en-US" baseline="-25000" dirty="0" smtClean="0"/>
                  <a:t>W,*</a:t>
                </a:r>
                <a:r>
                  <a:rPr lang="en-US" dirty="0" smtClean="0"/>
                  <a:t>: these regions are too small for their stellar populations.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745182" cy="4351338"/>
              </a:xfrm>
              <a:blipFill>
                <a:blip r:embed="rId2"/>
                <a:stretch>
                  <a:fillRect l="-771" t="-1541" r="-3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382" y="1317567"/>
            <a:ext cx="6999316" cy="524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2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Their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Feedback sets an upper limit for SFR.</a:t>
            </a:r>
          </a:p>
          <a:p>
            <a:r>
              <a:rPr lang="en-US" dirty="0" smtClean="0"/>
              <a:t>Ionization pressure “generally dominates” these regions.</a:t>
            </a:r>
          </a:p>
          <a:p>
            <a:r>
              <a:rPr lang="en-US" dirty="0" smtClean="0"/>
              <a:t>Some of the regions are too small compared to the radius they should have from their winds – expanding into dense material.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31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703618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SFR – </a:t>
            </a:r>
            <a:r>
              <a:rPr lang="en-US" dirty="0" err="1" smtClean="0"/>
              <a:t>Kennicutt</a:t>
            </a:r>
            <a:r>
              <a:rPr lang="en-US" dirty="0" smtClean="0"/>
              <a:t> (1998) assumes a population of HII regions of different ages…</a:t>
            </a:r>
          </a:p>
          <a:p>
            <a:r>
              <a:rPr lang="en-US" dirty="0" smtClean="0"/>
              <a:t>Direct radiation pressure makes assumptions about the gas that’s being pushed. </a:t>
            </a:r>
          </a:p>
          <a:p>
            <a:r>
              <a:rPr lang="en-US" dirty="0" smtClean="0"/>
              <a:t>Wind luminosities – contradict their pressure calculations.</a:t>
            </a:r>
          </a:p>
          <a:p>
            <a:r>
              <a:rPr lang="en-US" dirty="0" smtClean="0"/>
              <a:t>No mention of X-rays.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1" y="1444240"/>
            <a:ext cx="6818809" cy="511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2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703618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SFR – </a:t>
            </a:r>
            <a:r>
              <a:rPr lang="en-US" dirty="0" err="1" smtClean="0"/>
              <a:t>Kennicutt</a:t>
            </a:r>
            <a:r>
              <a:rPr lang="en-US" dirty="0" smtClean="0"/>
              <a:t> (1998) assumes a population of HII regions of different ages…</a:t>
            </a:r>
          </a:p>
          <a:p>
            <a:r>
              <a:rPr lang="en-US" dirty="0" smtClean="0"/>
              <a:t>Direct radiation pressure makes assumptions about the gas that’s being pushed. </a:t>
            </a:r>
          </a:p>
          <a:p>
            <a:r>
              <a:rPr lang="en-US" dirty="0" smtClean="0"/>
              <a:t>Wind luminosities – contradict their pressure calculations.</a:t>
            </a:r>
          </a:p>
          <a:p>
            <a:r>
              <a:rPr lang="en-US" dirty="0" smtClean="0"/>
              <a:t>No mention of X-rays.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1" y="1444240"/>
            <a:ext cx="6818809" cy="51141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22473" y="2230582"/>
            <a:ext cx="540327" cy="368530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12728" y="2281863"/>
            <a:ext cx="1454727" cy="368530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077450" y="2161886"/>
            <a:ext cx="1698914" cy="12158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077450" y="4751339"/>
            <a:ext cx="1698914" cy="12158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6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703618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SFR – </a:t>
            </a:r>
            <a:r>
              <a:rPr lang="en-US" dirty="0" err="1" smtClean="0"/>
              <a:t>Kennicutt</a:t>
            </a:r>
            <a:r>
              <a:rPr lang="en-US" dirty="0" smtClean="0"/>
              <a:t> (1998) assumes a population of HII regions of different ages…</a:t>
            </a:r>
          </a:p>
          <a:p>
            <a:r>
              <a:rPr lang="en-US" dirty="0" smtClean="0"/>
              <a:t>Direct radiation pressure makes assumptions about the gas that’s being pushed. </a:t>
            </a:r>
          </a:p>
          <a:p>
            <a:r>
              <a:rPr lang="en-US" dirty="0" smtClean="0"/>
              <a:t>Wind luminosities – contradict their pressure calculations.</a:t>
            </a:r>
          </a:p>
          <a:p>
            <a:r>
              <a:rPr lang="en-US" dirty="0" smtClean="0"/>
              <a:t>No mention of X-rays.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1" y="1444240"/>
            <a:ext cx="6818809" cy="51141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22473" y="2230582"/>
            <a:ext cx="540327" cy="368530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12728" y="2281863"/>
            <a:ext cx="1454727" cy="368530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077450" y="2161886"/>
            <a:ext cx="1698914" cy="12158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077450" y="4751339"/>
            <a:ext cx="1698914" cy="12158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472795" y="1690688"/>
            <a:ext cx="516807" cy="74237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405645" y="1531383"/>
            <a:ext cx="516807" cy="74237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6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703618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SFR – </a:t>
            </a:r>
            <a:r>
              <a:rPr lang="en-US" dirty="0" err="1" smtClean="0"/>
              <a:t>Kennicutt</a:t>
            </a:r>
            <a:r>
              <a:rPr lang="en-US" dirty="0" smtClean="0"/>
              <a:t> (1998) assumes a population of HII regions of different ages…</a:t>
            </a:r>
          </a:p>
          <a:p>
            <a:r>
              <a:rPr lang="en-US" dirty="0" smtClean="0"/>
              <a:t>Direct radiation pressure makes assumptions about the gas that’s being pushed. </a:t>
            </a:r>
          </a:p>
          <a:p>
            <a:r>
              <a:rPr lang="en-US" dirty="0" smtClean="0"/>
              <a:t>Wind luminosities – contradict their pressure calculations.</a:t>
            </a:r>
          </a:p>
          <a:p>
            <a:r>
              <a:rPr lang="en-US" dirty="0" smtClean="0"/>
              <a:t>No mention of X-rays.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1" y="1444240"/>
            <a:ext cx="6818809" cy="51141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22473" y="2230582"/>
            <a:ext cx="540327" cy="368530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12728" y="2281863"/>
            <a:ext cx="1454727" cy="368530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077450" y="2161886"/>
            <a:ext cx="1698914" cy="12158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077450" y="4751339"/>
            <a:ext cx="1698914" cy="12158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472795" y="1690688"/>
            <a:ext cx="516807" cy="74237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405645" y="1531383"/>
            <a:ext cx="516807" cy="74237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723492" y="1600075"/>
            <a:ext cx="516807" cy="74237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8240875" y="1600075"/>
            <a:ext cx="356745" cy="70064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84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703618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SFR – </a:t>
            </a:r>
            <a:r>
              <a:rPr lang="en-US" dirty="0" err="1" smtClean="0"/>
              <a:t>Kennicutt</a:t>
            </a:r>
            <a:r>
              <a:rPr lang="en-US" dirty="0" smtClean="0"/>
              <a:t> (1998) assumes a population of HII regions of different ages…</a:t>
            </a:r>
          </a:p>
          <a:p>
            <a:r>
              <a:rPr lang="en-US" dirty="0" smtClean="0"/>
              <a:t>Direct radiation pressure makes assumptions about the gas that’s being pushed. </a:t>
            </a:r>
          </a:p>
          <a:p>
            <a:r>
              <a:rPr lang="en-US" dirty="0" smtClean="0"/>
              <a:t>Wind luminosities – contradict their pressure calculations.</a:t>
            </a:r>
          </a:p>
          <a:p>
            <a:r>
              <a:rPr lang="en-US" dirty="0" smtClean="0"/>
              <a:t>No mention of X-rays.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1" y="1444240"/>
            <a:ext cx="6818809" cy="51141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22473" y="2230582"/>
            <a:ext cx="540327" cy="368530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12728" y="2281863"/>
            <a:ext cx="1454727" cy="368530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090581" y="2161886"/>
            <a:ext cx="199832" cy="12158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077450" y="4751339"/>
            <a:ext cx="212963" cy="121583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472795" y="1690688"/>
            <a:ext cx="516807" cy="74237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405645" y="1531383"/>
            <a:ext cx="516807" cy="74237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723492" y="1600075"/>
            <a:ext cx="516807" cy="74237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8240875" y="1600075"/>
            <a:ext cx="356745" cy="70064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0154949" y="1965278"/>
            <a:ext cx="1841434" cy="1119116"/>
          </a:xfrm>
          <a:prstGeom prst="ellipse">
            <a:avLst/>
          </a:prstGeom>
          <a:noFill/>
          <a:ln w="762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5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3588815" cy="4023360"/>
          </a:xfrm>
        </p:spPr>
        <p:txBody>
          <a:bodyPr/>
          <a:lstStyle/>
          <a:p>
            <a:r>
              <a:rPr lang="en-US" dirty="0" smtClean="0"/>
              <a:t>If we plot these regions as P vs R we can put them in context with other measurements.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756" y="1335024"/>
            <a:ext cx="6720840" cy="513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9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3588815" cy="4023360"/>
          </a:xfrm>
        </p:spPr>
        <p:txBody>
          <a:bodyPr/>
          <a:lstStyle/>
          <a:p>
            <a:r>
              <a:rPr lang="en-US" dirty="0" smtClean="0"/>
              <a:t>If we plot these regions as P vs R we can put them in context with other measurements.</a:t>
            </a:r>
          </a:p>
          <a:p>
            <a:pPr lvl="1"/>
            <a:r>
              <a:rPr lang="en-US" dirty="0"/>
              <a:t>Lopez et al. 2014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756" y="1335024"/>
            <a:ext cx="6720840" cy="513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8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3588815" cy="4023360"/>
          </a:xfrm>
        </p:spPr>
        <p:txBody>
          <a:bodyPr/>
          <a:lstStyle/>
          <a:p>
            <a:r>
              <a:rPr lang="en-US" dirty="0" smtClean="0"/>
              <a:t>If we plot these regions as P vs R we can put them in context with other measurements.</a:t>
            </a:r>
          </a:p>
          <a:p>
            <a:pPr lvl="1"/>
            <a:r>
              <a:rPr lang="en-US" dirty="0"/>
              <a:t>Lopez et al. </a:t>
            </a:r>
            <a:r>
              <a:rPr lang="en-US" dirty="0" smtClean="0"/>
              <a:t>2014</a:t>
            </a:r>
          </a:p>
          <a:p>
            <a:pPr lvl="1"/>
            <a:endParaRPr lang="en-US" dirty="0" smtClean="0"/>
          </a:p>
          <a:p>
            <a:pPr lvl="0">
              <a:buClr>
                <a:srgbClr val="1CADE4"/>
              </a:buClr>
            </a:pPr>
            <a:r>
              <a:rPr lang="en-US" dirty="0">
                <a:solidFill>
                  <a:prstClr val="black"/>
                </a:solidFill>
              </a:rPr>
              <a:t>Generally, the new measurements of feedback pressures agree with previous and in progress work.</a:t>
            </a:r>
          </a:p>
          <a:p>
            <a:pPr marL="128016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756" y="1335024"/>
            <a:ext cx="6720840" cy="513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3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1581</TotalTime>
  <Words>756</Words>
  <Application>Microsoft Office PowerPoint</Application>
  <PresentationFormat>Widescreen</PresentationFormat>
  <Paragraphs>116</Paragraphs>
  <Slides>23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Cambria Math</vt:lpstr>
      <vt:lpstr>Tw Cen MT</vt:lpstr>
      <vt:lpstr>Tw Cen MT Condensed</vt:lpstr>
      <vt:lpstr>Wingdings 3</vt:lpstr>
      <vt:lpstr>Integral</vt:lpstr>
      <vt:lpstr>Feedback from massive stars at low metallicities: MUSE observations of N44 and N180 in the Large Magellanic Cloud</vt:lpstr>
      <vt:lpstr>Motivations &amp; Context</vt:lpstr>
      <vt:lpstr>Motivations &amp; Context</vt:lpstr>
      <vt:lpstr>MUSE – Multi Unit Spectroscopic Explorer</vt:lpstr>
      <vt:lpstr>N44 &amp; N180</vt:lpstr>
      <vt:lpstr>O-star Census</vt:lpstr>
      <vt:lpstr>Metallicity Indicators</vt:lpstr>
      <vt:lpstr>Feedback Pressures</vt:lpstr>
      <vt:lpstr>Direct Radiation Pressure</vt:lpstr>
      <vt:lpstr>Ionized Gas Pressure</vt:lpstr>
      <vt:lpstr>Stellar Wind Pressure</vt:lpstr>
      <vt:lpstr>Star Formation Rate</vt:lpstr>
      <vt:lpstr>What’s Driving the Dynamics?</vt:lpstr>
      <vt:lpstr>Wind Comparison</vt:lpstr>
      <vt:lpstr>Their Conclusions</vt:lpstr>
      <vt:lpstr>My Concerns</vt:lpstr>
      <vt:lpstr>My Concerns</vt:lpstr>
      <vt:lpstr>My Concerns</vt:lpstr>
      <vt:lpstr>My Concerns</vt:lpstr>
      <vt:lpstr>My Concerns</vt:lpstr>
      <vt:lpstr>My Conclusions</vt:lpstr>
      <vt:lpstr>My Conclusions</vt:lpstr>
      <vt:lpstr>My 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 from massive stars at low metallicities: MUSE observations of N44 and N180 in the Large Magellanic Cloud</dc:title>
  <dc:creator>grace.m.olivier@outlook.com</dc:creator>
  <cp:lastModifiedBy>grace.m.olivier@outlook.com</cp:lastModifiedBy>
  <cp:revision>26</cp:revision>
  <dcterms:created xsi:type="dcterms:W3CDTF">2018-10-25T12:29:59Z</dcterms:created>
  <dcterms:modified xsi:type="dcterms:W3CDTF">2018-10-26T14:51:37Z</dcterms:modified>
</cp:coreProperties>
</file>